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5"/>
  </p:notesMasterIdLst>
  <p:sldIdLst>
    <p:sldId id="256" r:id="rId2"/>
    <p:sldId id="258" r:id="rId3"/>
    <p:sldId id="357" r:id="rId4"/>
    <p:sldId id="270" r:id="rId5"/>
    <p:sldId id="278" r:id="rId6"/>
    <p:sldId id="356" r:id="rId7"/>
    <p:sldId id="358" r:id="rId8"/>
    <p:sldId id="348" r:id="rId9"/>
    <p:sldId id="359" r:id="rId10"/>
    <p:sldId id="360" r:id="rId11"/>
    <p:sldId id="361" r:id="rId12"/>
    <p:sldId id="349" r:id="rId13"/>
    <p:sldId id="350" r:id="rId14"/>
    <p:sldId id="352" r:id="rId15"/>
    <p:sldId id="386" r:id="rId16"/>
    <p:sldId id="387" r:id="rId17"/>
    <p:sldId id="388" r:id="rId18"/>
    <p:sldId id="389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54" r:id="rId44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46"/>
      <p:bold r:id="rId47"/>
      <p:italic r:id="rId48"/>
      <p:boldItalic r:id="rId49"/>
    </p:embeddedFon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Noto Sans KR" panose="020B0500000000000000" pitchFamily="34" charset="-127"/>
      <p:regular r:id="rId54"/>
    </p:embeddedFont>
    <p:embeddedFont>
      <p:font typeface="Noto Sans KR Black" panose="020B0A00000000000000" pitchFamily="34" charset="-127"/>
      <p:bold r:id="rId55"/>
    </p:embeddedFont>
    <p:embeddedFont>
      <p:font typeface="Vidaloka" panose="020B0600000101010101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070F6-6D49-4A3E-A1CD-AFAA34751078}">
  <a:tblStyle styleId="{842070F6-6D49-4A3E-A1CD-AFAA347510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080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001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238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610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324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71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341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394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396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66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051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177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731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826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680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27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992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58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278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2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454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559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711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88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596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903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92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8369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22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950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404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05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186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2193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179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542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290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861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9" r:id="rId3"/>
    <p:sldLayoutId id="2147483663" r:id="rId4"/>
    <p:sldLayoutId id="2147483677" r:id="rId5"/>
    <p:sldLayoutId id="2147483678" r:id="rId6"/>
    <p:sldLayoutId id="214748367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1369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Amazon RDS</a:t>
            </a:r>
            <a:endParaRPr b="1" dirty="0"/>
          </a:p>
        </p:txBody>
      </p:sp>
      <p:sp>
        <p:nvSpPr>
          <p:cNvPr id="256" name="Google Shape;256;p39"/>
          <p:cNvSpPr txBox="1">
            <a:spLocks noGrp="1"/>
          </p:cNvSpPr>
          <p:nvPr>
            <p:ph type="subTitle" idx="1"/>
          </p:nvPr>
        </p:nvSpPr>
        <p:spPr>
          <a:xfrm>
            <a:off x="1039950" y="2877228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3-YC 20181820 </a:t>
            </a:r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신경식</a:t>
            </a:r>
            <a:endParaRPr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ko-KR" altLang="en-US" sz="3200" b="1" dirty="0"/>
              <a:t>보안 및 내구성</a:t>
            </a:r>
          </a:p>
        </p:txBody>
      </p:sp>
      <p:sp>
        <p:nvSpPr>
          <p:cNvPr id="5" name="Google Shape;851;p87">
            <a:extLst>
              <a:ext uri="{FF2B5EF4-FFF2-40B4-BE49-F238E27FC236}">
                <a16:creationId xmlns:a16="http://schemas.microsoft.com/office/drawing/2014/main" id="{B9C30235-BA8C-379A-9491-2916BF345D0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37639" y="2801412"/>
            <a:ext cx="2951699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Amazon</a:t>
            </a:r>
            <a:r>
              <a:rPr lang="ko-KR" altLang="en-US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 </a:t>
            </a: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RDS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는 데이터베이스와 트랜잭션 로그를 백업하고 사용자가 지정한 보존 기간동안 모두 저장하여 어느 시점으로나 복원 가능</a:t>
            </a:r>
            <a:endParaRPr lang="en-US" altLang="ko-KR" sz="14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sp>
        <p:nvSpPr>
          <p:cNvPr id="7" name="Google Shape;853;p87">
            <a:extLst>
              <a:ext uri="{FF2B5EF4-FFF2-40B4-BE49-F238E27FC236}">
                <a16:creationId xmlns:a16="http://schemas.microsoft.com/office/drawing/2014/main" id="{23E54006-9A3D-A0E8-5749-615221821A9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72664" y="2802786"/>
            <a:ext cx="2779933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방화벽 설정을 구성하고</a:t>
            </a:r>
            <a:endParaRPr lang="en-US" altLang="ko-KR" sz="14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데이터 베이스 인스턴스에 대한 네트워크 액세스를 제어 가능</a:t>
            </a:r>
            <a:endParaRPr lang="ko-KR" altLang="en-US" sz="14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sp>
        <p:nvSpPr>
          <p:cNvPr id="9" name="Google Shape;855;p87">
            <a:extLst>
              <a:ext uri="{FF2B5EF4-FFF2-40B4-BE49-F238E27FC236}">
                <a16:creationId xmlns:a16="http://schemas.microsoft.com/office/drawing/2014/main" id="{A16B6671-872E-83CE-232D-F855773620A8}"/>
              </a:ext>
            </a:extLst>
          </p:cNvPr>
          <p:cNvSpPr txBox="1">
            <a:spLocks/>
          </p:cNvSpPr>
          <p:nvPr/>
        </p:nvSpPr>
        <p:spPr>
          <a:xfrm>
            <a:off x="5913119" y="2809569"/>
            <a:ext cx="2726055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Amazon RDS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는 하드웨어에 장애가 발생할 경우</a:t>
            </a: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배포를 지원하는 컴퓨팅 인스턴스를 자동으로 교체</a:t>
            </a:r>
          </a:p>
        </p:txBody>
      </p:sp>
      <p:sp>
        <p:nvSpPr>
          <p:cNvPr id="10" name="Google Shape;856;p87">
            <a:extLst>
              <a:ext uri="{FF2B5EF4-FFF2-40B4-BE49-F238E27FC236}">
                <a16:creationId xmlns:a16="http://schemas.microsoft.com/office/drawing/2014/main" id="{6FDD0117-5606-4720-2353-BA15B9EC86C2}"/>
              </a:ext>
            </a:extLst>
          </p:cNvPr>
          <p:cNvSpPr txBox="1"/>
          <p:nvPr/>
        </p:nvSpPr>
        <p:spPr>
          <a:xfrm>
            <a:off x="754931" y="1961769"/>
            <a:ext cx="20154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네트워크 격리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" name="Google Shape;857;p87">
            <a:extLst>
              <a:ext uri="{FF2B5EF4-FFF2-40B4-BE49-F238E27FC236}">
                <a16:creationId xmlns:a16="http://schemas.microsoft.com/office/drawing/2014/main" id="{2EE628EB-B184-05ED-9017-7C8C9BFBBE83}"/>
              </a:ext>
            </a:extLst>
          </p:cNvPr>
          <p:cNvSpPr txBox="1"/>
          <p:nvPr/>
        </p:nvSpPr>
        <p:spPr>
          <a:xfrm>
            <a:off x="2938542" y="1961769"/>
            <a:ext cx="2951699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자동 백업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" name="Google Shape;858;p87">
            <a:extLst>
              <a:ext uri="{FF2B5EF4-FFF2-40B4-BE49-F238E27FC236}">
                <a16:creationId xmlns:a16="http://schemas.microsoft.com/office/drawing/2014/main" id="{7D464E3B-F6B0-6730-C95B-B43A4FF21C53}"/>
              </a:ext>
            </a:extLst>
          </p:cNvPr>
          <p:cNvSpPr txBox="1"/>
          <p:nvPr/>
        </p:nvSpPr>
        <p:spPr>
          <a:xfrm>
            <a:off x="6081330" y="1961769"/>
            <a:ext cx="2389632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자동 호스트 교체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  <p:extLst>
      <p:ext uri="{BB962C8B-B14F-4D97-AF65-F5344CB8AC3E}">
        <p14:creationId xmlns:p14="http://schemas.microsoft.com/office/powerpoint/2010/main" val="136239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3200" b="1" dirty="0"/>
              <a:t>관리 및 비용 효율</a:t>
            </a:r>
            <a:endParaRPr lang="en-US" altLang="ko-KR" sz="3200" b="1" dirty="0"/>
          </a:p>
        </p:txBody>
      </p:sp>
      <p:sp>
        <p:nvSpPr>
          <p:cNvPr id="5" name="Google Shape;851;p87">
            <a:extLst>
              <a:ext uri="{FF2B5EF4-FFF2-40B4-BE49-F238E27FC236}">
                <a16:creationId xmlns:a16="http://schemas.microsoft.com/office/drawing/2014/main" id="{B9C30235-BA8C-379A-9491-2916BF345D0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90700" y="2801412"/>
            <a:ext cx="2726874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Amazon RDS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는 사전 약정이 필요 없으며</a:t>
            </a: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시작한 데이터베이스 인스턴스 별로 월간 요금만 지불</a:t>
            </a:r>
            <a:endParaRPr lang="en-US" altLang="ko-KR" sz="14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sp>
        <p:nvSpPr>
          <p:cNvPr id="7" name="Google Shape;853;p87">
            <a:extLst>
              <a:ext uri="{FF2B5EF4-FFF2-40B4-BE49-F238E27FC236}">
                <a16:creationId xmlns:a16="http://schemas.microsoft.com/office/drawing/2014/main" id="{23E54006-9A3D-A0E8-5749-615221821A9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72664" y="2802786"/>
            <a:ext cx="2779933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Amazon RDS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는 추가 비용 없이 데이터베이스 인스턴스에 대한 </a:t>
            </a: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Amazon CloudWatch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지표를 제공</a:t>
            </a:r>
          </a:p>
        </p:txBody>
      </p:sp>
      <p:sp>
        <p:nvSpPr>
          <p:cNvPr id="9" name="Google Shape;855;p87">
            <a:extLst>
              <a:ext uri="{FF2B5EF4-FFF2-40B4-BE49-F238E27FC236}">
                <a16:creationId xmlns:a16="http://schemas.microsoft.com/office/drawing/2014/main" id="{A16B6671-872E-83CE-232D-F855773620A8}"/>
              </a:ext>
            </a:extLst>
          </p:cNvPr>
          <p:cNvSpPr txBox="1">
            <a:spLocks/>
          </p:cNvSpPr>
          <p:nvPr/>
        </p:nvSpPr>
        <p:spPr>
          <a:xfrm>
            <a:off x="5913119" y="2809569"/>
            <a:ext cx="2726055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Amazon RDS 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예약 인스턴스는 </a:t>
            </a: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년 또는 </a:t>
            </a:r>
            <a:r>
              <a:rPr lang="en-US" altLang="ko-KR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3</a:t>
            </a:r>
            <a:r>
              <a:rPr lang="ko-KR" altLang="en-US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년 약정 기간 동안 </a:t>
            </a:r>
            <a:endParaRPr lang="en-US" altLang="ko-KR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DB </a:t>
            </a:r>
            <a:r>
              <a:rPr lang="ko-KR" altLang="en-US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인스턴스를 예약할 수 있는 옵션을 제공하여 시간당 요금 할인 </a:t>
            </a:r>
            <a:endParaRPr lang="ko-KR" altLang="en-US" sz="14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sp>
        <p:nvSpPr>
          <p:cNvPr id="10" name="Google Shape;856;p87">
            <a:extLst>
              <a:ext uri="{FF2B5EF4-FFF2-40B4-BE49-F238E27FC236}">
                <a16:creationId xmlns:a16="http://schemas.microsoft.com/office/drawing/2014/main" id="{6FDD0117-5606-4720-2353-BA15B9EC86C2}"/>
              </a:ext>
            </a:extLst>
          </p:cNvPr>
          <p:cNvSpPr txBox="1"/>
          <p:nvPr/>
        </p:nvSpPr>
        <p:spPr>
          <a:xfrm>
            <a:off x="650160" y="1961769"/>
            <a:ext cx="2097293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모니터링 및 지표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" name="Google Shape;857;p87">
            <a:extLst>
              <a:ext uri="{FF2B5EF4-FFF2-40B4-BE49-F238E27FC236}">
                <a16:creationId xmlns:a16="http://schemas.microsoft.com/office/drawing/2014/main" id="{2EE628EB-B184-05ED-9017-7C8C9BFBBE83}"/>
              </a:ext>
            </a:extLst>
          </p:cNvPr>
          <p:cNvSpPr txBox="1"/>
          <p:nvPr/>
        </p:nvSpPr>
        <p:spPr>
          <a:xfrm>
            <a:off x="2938542" y="1961769"/>
            <a:ext cx="2951699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사용한 만큼 비용 지불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" name="Google Shape;858;p87">
            <a:extLst>
              <a:ext uri="{FF2B5EF4-FFF2-40B4-BE49-F238E27FC236}">
                <a16:creationId xmlns:a16="http://schemas.microsoft.com/office/drawing/2014/main" id="{7D464E3B-F6B0-6730-C95B-B43A4FF21C53}"/>
              </a:ext>
            </a:extLst>
          </p:cNvPr>
          <p:cNvSpPr txBox="1"/>
          <p:nvPr/>
        </p:nvSpPr>
        <p:spPr>
          <a:xfrm>
            <a:off x="5909362" y="1961769"/>
            <a:ext cx="2389632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예약 인스턴스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  <p:extLst>
      <p:ext uri="{BB962C8B-B14F-4D97-AF65-F5344CB8AC3E}">
        <p14:creationId xmlns:p14="http://schemas.microsoft.com/office/powerpoint/2010/main" val="279467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3011424" y="2380625"/>
            <a:ext cx="5010912" cy="5155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Amazon RDS </a:t>
            </a:r>
            <a:r>
              <a:rPr lang="ko-KR" altLang="en-US" b="1" dirty="0"/>
              <a:t>활용 사례</a:t>
            </a: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481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b="1" dirty="0"/>
              <a:t>사례 </a:t>
            </a:r>
            <a:r>
              <a:rPr lang="en-US" altLang="ko-KR" b="1" dirty="0"/>
              <a:t>: </a:t>
            </a:r>
            <a:r>
              <a:rPr lang="ko-KR" altLang="en-US" b="1" dirty="0" err="1"/>
              <a:t>드라마앤컴퍼니</a:t>
            </a:r>
            <a:endParaRPr b="1" dirty="0"/>
          </a:p>
        </p:txBody>
      </p:sp>
      <p:pic>
        <p:nvPicPr>
          <p:cNvPr id="1030" name="Picture 6" descr="dramancompany_arch_diagram">
            <a:extLst>
              <a:ext uri="{FF2B5EF4-FFF2-40B4-BE49-F238E27FC236}">
                <a16:creationId xmlns:a16="http://schemas.microsoft.com/office/drawing/2014/main" id="{DDABBAD3-44FF-E18C-E790-9C074EC1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" y="1109472"/>
            <a:ext cx="4094798" cy="331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80;p99">
            <a:extLst>
              <a:ext uri="{FF2B5EF4-FFF2-40B4-BE49-F238E27FC236}">
                <a16:creationId xmlns:a16="http://schemas.microsoft.com/office/drawing/2014/main" id="{7F70ED81-26F3-D252-37B4-88F65B5908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09198" y="2401824"/>
            <a:ext cx="3957600" cy="2017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명함 관리 어플리케이션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리멤버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개발</a:t>
            </a:r>
            <a:endParaRPr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Amazon RDS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사용하여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온디맨드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대비 연간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43%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서버 비용 절감 효과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자동 장애 조치 및 자동 스토리지 용량 확장을 통한 높은 가용성 제공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0BF55-5049-0458-5728-46371FCE408A}"/>
              </a:ext>
            </a:extLst>
          </p:cNvPr>
          <p:cNvSpPr txBox="1"/>
          <p:nvPr/>
        </p:nvSpPr>
        <p:spPr>
          <a:xfrm>
            <a:off x="344424" y="4436865"/>
            <a:ext cx="47853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드라마앤컴퍼니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AWS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아키텍처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32" name="Picture 8" descr="드라마앤컴퍼니 로고에 대한 이미지 검색결과">
            <a:extLst>
              <a:ext uri="{FF2B5EF4-FFF2-40B4-BE49-F238E27FC236}">
                <a16:creationId xmlns:a16="http://schemas.microsoft.com/office/drawing/2014/main" id="{7CBC201A-B264-950C-86EA-C12E7B813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421" y="1034990"/>
            <a:ext cx="27241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15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3946654" y="2438426"/>
            <a:ext cx="3669791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b="1" dirty="0"/>
              <a:t>Amazon RDS </a:t>
            </a:r>
            <a:r>
              <a:rPr lang="ko-KR" altLang="en-US" b="1" dirty="0"/>
              <a:t>실습</a:t>
            </a: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00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RDS </a:t>
            </a:r>
            <a:r>
              <a:rPr lang="ko-KR" altLang="en-US" sz="3200" b="1" dirty="0"/>
              <a:t>생성</a:t>
            </a:r>
            <a:endParaRPr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1ABD1-CF7B-450A-39F8-B0094961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113827"/>
            <a:ext cx="3279210" cy="358464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2318F48-774F-9DB4-0F68-1B10BFD5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96" y="1113827"/>
            <a:ext cx="5176313" cy="35846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12B3FC-EC66-EB7B-0FB7-53FD0C46FE2D}"/>
              </a:ext>
            </a:extLst>
          </p:cNvPr>
          <p:cNvSpPr/>
          <p:nvPr/>
        </p:nvSpPr>
        <p:spPr>
          <a:xfrm>
            <a:off x="3828288" y="1113827"/>
            <a:ext cx="2528698" cy="572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E61BE9-7C2F-30B0-70AC-16C605BF25CB}"/>
              </a:ext>
            </a:extLst>
          </p:cNvPr>
          <p:cNvSpPr/>
          <p:nvPr/>
        </p:nvSpPr>
        <p:spPr>
          <a:xfrm>
            <a:off x="3894202" y="2285400"/>
            <a:ext cx="2528698" cy="572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B72AF9-522E-E6F0-72C9-A95904021ACB}"/>
              </a:ext>
            </a:extLst>
          </p:cNvPr>
          <p:cNvSpPr/>
          <p:nvPr/>
        </p:nvSpPr>
        <p:spPr>
          <a:xfrm>
            <a:off x="3870256" y="3496862"/>
            <a:ext cx="2528698" cy="572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28F2EC-DA8F-E45C-BF02-4F77ACDB435D}"/>
              </a:ext>
            </a:extLst>
          </p:cNvPr>
          <p:cNvSpPr/>
          <p:nvPr/>
        </p:nvSpPr>
        <p:spPr>
          <a:xfrm>
            <a:off x="365760" y="1113827"/>
            <a:ext cx="1572768" cy="3370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E6FB56-88A2-2BDA-55AA-4E26D8359E20}"/>
              </a:ext>
            </a:extLst>
          </p:cNvPr>
          <p:cNvSpPr/>
          <p:nvPr/>
        </p:nvSpPr>
        <p:spPr>
          <a:xfrm>
            <a:off x="2548128" y="1948379"/>
            <a:ext cx="963168" cy="6233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0C3244-E85F-9B54-D28B-7FEFFA2CDC98}"/>
              </a:ext>
            </a:extLst>
          </p:cNvPr>
          <p:cNvSpPr/>
          <p:nvPr/>
        </p:nvSpPr>
        <p:spPr>
          <a:xfrm>
            <a:off x="2548128" y="4069562"/>
            <a:ext cx="963168" cy="5268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77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RDS </a:t>
            </a:r>
            <a:r>
              <a:rPr lang="ko-KR" altLang="en-US" sz="3200" b="1" dirty="0"/>
              <a:t>생성</a:t>
            </a:r>
            <a:endParaRPr sz="3200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20AB13-B864-C4B1-9FE6-1747F41C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24" y="1114524"/>
            <a:ext cx="5315712" cy="36997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92889B-17F2-92CB-DF8C-73309BB99CF4}"/>
              </a:ext>
            </a:extLst>
          </p:cNvPr>
          <p:cNvSpPr/>
          <p:nvPr/>
        </p:nvSpPr>
        <p:spPr>
          <a:xfrm>
            <a:off x="1792224" y="2964420"/>
            <a:ext cx="5205984" cy="559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4E3754-28E1-E038-42CC-7A6835E7CB4D}"/>
              </a:ext>
            </a:extLst>
          </p:cNvPr>
          <p:cNvSpPr/>
          <p:nvPr/>
        </p:nvSpPr>
        <p:spPr>
          <a:xfrm>
            <a:off x="3864864" y="4125251"/>
            <a:ext cx="1719072" cy="3370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2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MySQL </a:t>
            </a:r>
            <a:r>
              <a:rPr lang="en-US" sz="3200" b="1" dirty="0" err="1"/>
              <a:t>WorkBench</a:t>
            </a:r>
            <a:r>
              <a:rPr lang="en-US" sz="3200" b="1" dirty="0"/>
              <a:t> </a:t>
            </a:r>
            <a:r>
              <a:rPr lang="ko-KR" altLang="en-US" sz="3200" b="1" dirty="0"/>
              <a:t>접속</a:t>
            </a:r>
            <a:endParaRPr sz="3200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2E8FE8A-FBFE-816D-7724-41ED7A43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89" y="1284920"/>
            <a:ext cx="5433822" cy="34135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B5B3FD3-5464-CAEB-9090-FB8C524D0261}"/>
              </a:ext>
            </a:extLst>
          </p:cNvPr>
          <p:cNvSpPr/>
          <p:nvPr/>
        </p:nvSpPr>
        <p:spPr>
          <a:xfrm>
            <a:off x="2676557" y="1523999"/>
            <a:ext cx="420211" cy="219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869094-D4B1-40B0-1497-31AAE7597DB5}"/>
              </a:ext>
            </a:extLst>
          </p:cNvPr>
          <p:cNvSpPr/>
          <p:nvPr/>
        </p:nvSpPr>
        <p:spPr>
          <a:xfrm>
            <a:off x="2676556" y="2128215"/>
            <a:ext cx="1432147" cy="219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97044-0676-56EB-8235-C8E3A3DF8C28}"/>
              </a:ext>
            </a:extLst>
          </p:cNvPr>
          <p:cNvSpPr/>
          <p:nvPr/>
        </p:nvSpPr>
        <p:spPr>
          <a:xfrm>
            <a:off x="3218688" y="3858580"/>
            <a:ext cx="1572768" cy="3370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019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MySQL </a:t>
            </a:r>
            <a:r>
              <a:rPr lang="en-US" sz="3200" b="1" dirty="0" err="1"/>
              <a:t>WorkBench</a:t>
            </a:r>
            <a:r>
              <a:rPr lang="en-US" sz="3200" b="1" dirty="0"/>
              <a:t> </a:t>
            </a:r>
            <a:r>
              <a:rPr lang="ko-KR" altLang="en-US" sz="3200" b="1" dirty="0"/>
              <a:t>접속</a:t>
            </a:r>
            <a:endParaRPr sz="32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6FEB2C2-5DCE-4CD9-E8FD-4419C3EC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17" y="1183289"/>
            <a:ext cx="5766816" cy="34778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F41739-31D4-2294-1434-892872E60E46}"/>
              </a:ext>
            </a:extLst>
          </p:cNvPr>
          <p:cNvSpPr/>
          <p:nvPr/>
        </p:nvSpPr>
        <p:spPr>
          <a:xfrm>
            <a:off x="4047744" y="4090228"/>
            <a:ext cx="1706880" cy="570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22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 b="1" dirty="0"/>
              <a:t>Putty</a:t>
            </a:r>
            <a:r>
              <a:rPr lang="ko-KR" altLang="en-US" sz="2400" b="1" dirty="0"/>
              <a:t>를 사용한  </a:t>
            </a:r>
            <a:r>
              <a:rPr lang="en-US" altLang="ko-KR" sz="2400" b="1" dirty="0"/>
              <a:t>EC2 </a:t>
            </a:r>
            <a:r>
              <a:rPr lang="ko-KR" altLang="en-US" sz="2400" b="1" dirty="0"/>
              <a:t>접속 및 </a:t>
            </a:r>
            <a:r>
              <a:rPr lang="en-US" altLang="ko-KR" sz="2400" b="1" dirty="0" err="1"/>
              <a:t>npm</a:t>
            </a:r>
            <a:r>
              <a:rPr lang="en-US" altLang="ko-KR" sz="2400" b="1" dirty="0"/>
              <a:t>, node.js </a:t>
            </a:r>
            <a:r>
              <a:rPr lang="ko-KR" altLang="en-US" sz="2400" b="1" dirty="0"/>
              <a:t>설치 확인</a:t>
            </a:r>
            <a:endParaRPr sz="2400" b="1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76EF99-EEF1-345F-6755-7984F761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710690"/>
            <a:ext cx="4525709" cy="22098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877592D-6CEF-AE7C-8A28-D15387757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4" y="2023872"/>
            <a:ext cx="3386709" cy="18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6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목차</a:t>
            </a:r>
            <a:endParaRPr b="1" dirty="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데이터 베이스</a:t>
            </a:r>
            <a:endParaRPr b="1" dirty="0"/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"/>
          </p:nvPr>
        </p:nvSpPr>
        <p:spPr>
          <a:xfrm>
            <a:off x="4572000" y="1898100"/>
            <a:ext cx="3460248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Amazon RDS</a:t>
            </a:r>
            <a:endParaRPr b="1" dirty="0"/>
          </a:p>
        </p:txBody>
      </p:sp>
      <p:sp>
        <p:nvSpPr>
          <p:cNvPr id="272" name="Google Shape;272;p41"/>
          <p:cNvSpPr txBox="1">
            <a:spLocks noGrp="1"/>
          </p:cNvSpPr>
          <p:nvPr>
            <p:ph type="subTitle" idx="5"/>
          </p:nvPr>
        </p:nvSpPr>
        <p:spPr>
          <a:xfrm>
            <a:off x="4861398" y="3750238"/>
            <a:ext cx="2765304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b="1" dirty="0"/>
              <a:t>Amazon RDS </a:t>
            </a:r>
            <a:r>
              <a:rPr lang="ko-KR" altLang="en-US" b="1" dirty="0"/>
              <a:t>실습</a:t>
            </a:r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7"/>
          </p:nvPr>
        </p:nvSpPr>
        <p:spPr>
          <a:xfrm>
            <a:off x="1221042" y="3750238"/>
            <a:ext cx="3350958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Amazon RDS </a:t>
            </a:r>
            <a:r>
              <a:rPr lang="ko-KR" altLang="en-US" b="1" dirty="0"/>
              <a:t>활용 사례</a:t>
            </a:r>
            <a:endParaRPr b="1" dirty="0"/>
          </a:p>
        </p:txBody>
      </p:sp>
      <p:sp>
        <p:nvSpPr>
          <p:cNvPr id="276" name="Google Shape;276;p4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Webserver</a:t>
            </a:r>
            <a:r>
              <a:rPr lang="ko-KR" altLang="en-US" b="1" dirty="0"/>
              <a:t>디렉토리 이동 및 </a:t>
            </a:r>
            <a:r>
              <a:rPr lang="en-US" altLang="ko-KR" b="1" dirty="0"/>
              <a:t>Index.js </a:t>
            </a:r>
            <a:r>
              <a:rPr lang="ko-KR" altLang="en-US" b="1" dirty="0"/>
              <a:t>구현</a:t>
            </a:r>
            <a:endParaRPr b="1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5DBDB8-C88B-D71F-1604-1CB19791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151800"/>
            <a:ext cx="5391150" cy="51435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41DEE4B-ACBF-2AAE-A22B-3F963CCAB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1800224"/>
            <a:ext cx="5391150" cy="30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3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Backend</a:t>
            </a:r>
            <a:r>
              <a:rPr lang="ko-KR" altLang="en-US" b="1" dirty="0"/>
              <a:t> 구현</a:t>
            </a:r>
            <a:endParaRPr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8230B74-59CB-FDEC-450F-2168BFF9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1283017"/>
            <a:ext cx="8963025" cy="1114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78332B-14DC-B45D-0005-04B524BB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" y="2482024"/>
            <a:ext cx="4419600" cy="24765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D0C3597-7D23-0C29-C987-3F0AE96C2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" y="2908173"/>
            <a:ext cx="49911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5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Backend </a:t>
            </a:r>
            <a:r>
              <a:rPr lang="ko-KR" altLang="en-US" b="1" dirty="0"/>
              <a:t>작동 확인</a:t>
            </a:r>
            <a:endParaRPr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C838BEF-4160-88B2-6241-4FCC7936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1352550"/>
            <a:ext cx="3943350" cy="2438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9CC1900-84C0-17DF-6231-E78EA877D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2550"/>
            <a:ext cx="5038725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8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b="1" dirty="0"/>
              <a:t>데이터베이스에 들어갈 영화 정보</a:t>
            </a:r>
            <a:endParaRPr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721E165-486F-D69E-3CFF-5995C580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1514475"/>
            <a:ext cx="89725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77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b="1" dirty="0"/>
              <a:t>영화정보 </a:t>
            </a:r>
            <a:r>
              <a:rPr lang="en-US" altLang="ko-KR" b="1" dirty="0"/>
              <a:t>API </a:t>
            </a:r>
            <a:r>
              <a:rPr lang="ko-KR" altLang="en-US" b="1" dirty="0"/>
              <a:t>구현</a:t>
            </a:r>
            <a:endParaRPr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16E3E9C-F7D3-F09B-84AD-21F1794E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50" y="1048950"/>
            <a:ext cx="6534150" cy="36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2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b="1" dirty="0"/>
              <a:t>영화 정보 </a:t>
            </a:r>
            <a:r>
              <a:rPr lang="en-US" altLang="ko-KR" b="1" dirty="0"/>
              <a:t>API </a:t>
            </a:r>
            <a:r>
              <a:rPr lang="ko-KR" altLang="en-US" b="1" dirty="0"/>
              <a:t>확인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AB3179-4E71-057E-8904-B742D167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3062"/>
            <a:ext cx="9144000" cy="15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86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Frontend </a:t>
            </a:r>
            <a:r>
              <a:rPr lang="ko-KR" altLang="en-US" b="1" dirty="0"/>
              <a:t>관련 라이브러리 설치</a:t>
            </a:r>
            <a:endParaRPr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4E9BEA-2D12-06CA-CDF6-8D9DF7120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7" y="1055106"/>
            <a:ext cx="7398068" cy="30332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73AB66-3224-CDD9-F73C-B4A6D4195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77" y="4327000"/>
            <a:ext cx="7398068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18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Frontend</a:t>
            </a:r>
            <a:r>
              <a:rPr lang="ko-KR" altLang="en-US" b="1" dirty="0"/>
              <a:t>와 </a:t>
            </a:r>
            <a:r>
              <a:rPr lang="en-US" altLang="ko-KR" b="1" dirty="0"/>
              <a:t>Backend </a:t>
            </a:r>
            <a:r>
              <a:rPr lang="ko-KR" altLang="en-US" b="1" dirty="0"/>
              <a:t>연동 및 </a:t>
            </a:r>
            <a:r>
              <a:rPr lang="en-US" altLang="ko-KR" b="1" dirty="0" err="1"/>
              <a:t>axios</a:t>
            </a:r>
            <a:r>
              <a:rPr lang="en-US" altLang="ko-KR" b="1" dirty="0"/>
              <a:t> </a:t>
            </a:r>
            <a:r>
              <a:rPr lang="ko-KR" altLang="en-US" b="1" dirty="0"/>
              <a:t>추가</a:t>
            </a:r>
            <a:endParaRPr b="1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7F0C2DA-B2E8-6829-3A63-DC81DEDA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03" y="1425892"/>
            <a:ext cx="5994994" cy="22917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2A5605-6C2D-33AA-755E-D16E96193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03" y="3977946"/>
            <a:ext cx="5994994" cy="3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58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Vue </a:t>
            </a:r>
            <a:r>
              <a:rPr lang="ko-KR" altLang="en-US" b="1" dirty="0"/>
              <a:t>웹페이지 구현</a:t>
            </a:r>
            <a:endParaRPr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43A610E-B8E3-4EBF-C093-FD55DFBD8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315386"/>
            <a:ext cx="6848475" cy="33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01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Vue </a:t>
            </a:r>
            <a:r>
              <a:rPr lang="ko-KR" altLang="en-US" b="1" dirty="0"/>
              <a:t>웹페이지 구현</a:t>
            </a:r>
            <a:endParaRPr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9F35B3C-8932-5D45-EEA6-58DC5AA05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309671"/>
            <a:ext cx="4514850" cy="325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0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4208782" y="2380625"/>
            <a:ext cx="3145536" cy="604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/>
              <a:t>데이터 베이스</a:t>
            </a:r>
            <a:endParaRPr dirty="0"/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198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 err="1"/>
              <a:t>IndexPage</a:t>
            </a:r>
            <a:r>
              <a:rPr lang="ko-KR" altLang="en-US" b="1" dirty="0"/>
              <a:t>와 </a:t>
            </a:r>
            <a:r>
              <a:rPr lang="en-US" altLang="ko-KR" b="1" dirty="0" err="1"/>
              <a:t>ShowPage</a:t>
            </a:r>
            <a:r>
              <a:rPr lang="ko-KR" altLang="en-US" b="1" dirty="0"/>
              <a:t>를 </a:t>
            </a:r>
            <a:r>
              <a:rPr lang="en-US" altLang="ko-KR" b="1" dirty="0"/>
              <a:t>Router</a:t>
            </a:r>
            <a:r>
              <a:rPr lang="ko-KR" altLang="en-US" b="1" dirty="0"/>
              <a:t>에 연결</a:t>
            </a:r>
            <a:endParaRPr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01EB3B2-0554-CA15-6C18-580A395C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82" y="1339214"/>
            <a:ext cx="625339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44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 err="1"/>
              <a:t>FrontEnd</a:t>
            </a:r>
            <a:r>
              <a:rPr lang="ko-KR" altLang="en-US" b="1" dirty="0"/>
              <a:t>서버 확인</a:t>
            </a:r>
            <a:endParaRPr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D65DC7C-AAF7-147D-AF84-7516365BC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7097"/>
            <a:ext cx="9143999" cy="781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37D6AA-CA81-1443-42E8-9027E42EA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086166"/>
            <a:ext cx="9144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76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S3 </a:t>
            </a:r>
            <a:r>
              <a:rPr lang="ko-KR" altLang="en-US" b="1" dirty="0"/>
              <a:t>버킷 생성</a:t>
            </a:r>
            <a:endParaRPr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EA7DAB8-414E-0FAC-560A-00B21896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72" y="1018015"/>
            <a:ext cx="6281305" cy="36804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139876-9240-BAA4-A5D8-4869A2851504}"/>
              </a:ext>
            </a:extLst>
          </p:cNvPr>
          <p:cNvSpPr/>
          <p:nvPr/>
        </p:nvSpPr>
        <p:spPr>
          <a:xfrm>
            <a:off x="4249324" y="3511296"/>
            <a:ext cx="2621280" cy="792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BFA6DF-C83C-5727-2DA6-8153ECE80534}"/>
              </a:ext>
            </a:extLst>
          </p:cNvPr>
          <p:cNvSpPr/>
          <p:nvPr/>
        </p:nvSpPr>
        <p:spPr>
          <a:xfrm>
            <a:off x="1231392" y="1389888"/>
            <a:ext cx="2713863" cy="3413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0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S3 </a:t>
            </a:r>
            <a:r>
              <a:rPr lang="ko-KR" altLang="en-US" b="1" dirty="0"/>
              <a:t>버킷 생성</a:t>
            </a:r>
            <a:endParaRPr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C2B110-82C6-26A0-7E1C-AF91A94C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0" y="1017725"/>
            <a:ext cx="5864351" cy="38103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45B24F4-01E9-4591-EE42-2E6CF283A2BD}"/>
              </a:ext>
            </a:extLst>
          </p:cNvPr>
          <p:cNvSpPr/>
          <p:nvPr/>
        </p:nvSpPr>
        <p:spPr>
          <a:xfrm>
            <a:off x="1950720" y="1590425"/>
            <a:ext cx="2621280" cy="2749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855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S3 </a:t>
            </a:r>
            <a:r>
              <a:rPr lang="ko-KR" altLang="en-US" b="1" dirty="0"/>
              <a:t>버킷에 파일 업로드</a:t>
            </a:r>
            <a:endParaRPr b="1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18B62A9-D702-5201-E42D-BFBB13ABB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" y="1270214"/>
            <a:ext cx="9144000" cy="32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05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RDS</a:t>
            </a:r>
            <a:r>
              <a:rPr lang="ko-KR" altLang="en-US" b="1" dirty="0"/>
              <a:t> 파라미터 확인</a:t>
            </a:r>
            <a:endParaRPr b="1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A677BFD-E685-DFF8-087C-AB1F5C0D9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4" y="1017725"/>
            <a:ext cx="6949432" cy="38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86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 b="1" dirty="0"/>
              <a:t>MySQL </a:t>
            </a:r>
            <a:r>
              <a:rPr lang="en-US" sz="2400" b="1" dirty="0" err="1"/>
              <a:t>WorkBench</a:t>
            </a:r>
            <a:r>
              <a:rPr lang="ko-KR" altLang="en-US" sz="2400" b="1" dirty="0"/>
              <a:t>를 활용한 데이터베이스 추가</a:t>
            </a:r>
            <a:endParaRPr sz="24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47C4D4E-FDCF-8CC0-77A8-8E0422F4E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2725"/>
            <a:ext cx="9144000" cy="27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80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Backend</a:t>
            </a:r>
            <a:r>
              <a:rPr lang="ko-KR" altLang="en-US" b="1" dirty="0"/>
              <a:t>디렉토리의 </a:t>
            </a:r>
            <a:r>
              <a:rPr lang="en-US" altLang="ko-KR" b="1" dirty="0"/>
              <a:t>movies.js</a:t>
            </a:r>
            <a:r>
              <a:rPr lang="ko-KR" altLang="en-US" b="1" dirty="0"/>
              <a:t>파일 수정</a:t>
            </a:r>
            <a:endParaRPr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EF560C0-5383-5D08-B573-182BFB3BC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85" y="975635"/>
            <a:ext cx="6881240" cy="37011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BC0BDE-2A04-1CE8-C94F-48170B367093}"/>
              </a:ext>
            </a:extLst>
          </p:cNvPr>
          <p:cNvSpPr/>
          <p:nvPr/>
        </p:nvSpPr>
        <p:spPr>
          <a:xfrm>
            <a:off x="938785" y="1438656"/>
            <a:ext cx="4096511" cy="572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38E20D-99A9-CF84-F562-31798CE546F3}"/>
              </a:ext>
            </a:extLst>
          </p:cNvPr>
          <p:cNvSpPr/>
          <p:nvPr/>
        </p:nvSpPr>
        <p:spPr>
          <a:xfrm>
            <a:off x="1531238" y="2167955"/>
            <a:ext cx="5076825" cy="572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09ADFD-B2CE-5ABD-A3D2-C9C4E82DB192}"/>
              </a:ext>
            </a:extLst>
          </p:cNvPr>
          <p:cNvSpPr/>
          <p:nvPr/>
        </p:nvSpPr>
        <p:spPr>
          <a:xfrm>
            <a:off x="1153286" y="3284203"/>
            <a:ext cx="6417945" cy="982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75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dbconfig.js </a:t>
            </a:r>
            <a:r>
              <a:rPr lang="ko-KR" altLang="en-US" b="1" dirty="0"/>
              <a:t>파일 생성</a:t>
            </a:r>
            <a:endParaRPr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7740FAA-2EB6-4D24-840A-D66655C27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22" y="1426465"/>
            <a:ext cx="6693406" cy="22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79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Frontend</a:t>
            </a:r>
            <a:r>
              <a:rPr lang="ko-KR" altLang="en-US" b="1" dirty="0"/>
              <a:t>와 </a:t>
            </a:r>
            <a:r>
              <a:rPr lang="en-US" altLang="ko-KR" b="1" dirty="0"/>
              <a:t>Backend </a:t>
            </a:r>
            <a:r>
              <a:rPr lang="ko-KR" altLang="en-US" b="1" dirty="0"/>
              <a:t>동시 실행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1D18D5-C872-0541-CE84-321A3BCF2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3856"/>
            <a:ext cx="91440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5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b="1" dirty="0"/>
              <a:t>데이터 </a:t>
            </a:r>
            <a:r>
              <a:rPr lang="ko-KR" altLang="en-US" b="1"/>
              <a:t>베이스 특징</a:t>
            </a:r>
            <a:endParaRPr b="1" dirty="0"/>
          </a:p>
        </p:txBody>
      </p:sp>
      <p:sp>
        <p:nvSpPr>
          <p:cNvPr id="4" name="Google Shape;870;p89">
            <a:extLst>
              <a:ext uri="{FF2B5EF4-FFF2-40B4-BE49-F238E27FC236}">
                <a16:creationId xmlns:a16="http://schemas.microsoft.com/office/drawing/2014/main" id="{90532A1B-2D86-BB63-E65B-16415C86AD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통합 데이터</a:t>
            </a:r>
            <a:endParaRPr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Google Shape;871;p89">
            <a:extLst>
              <a:ext uri="{FF2B5EF4-FFF2-40B4-BE49-F238E27FC236}">
                <a16:creationId xmlns:a16="http://schemas.microsoft.com/office/drawing/2014/main" id="{0ED49D0C-4C37-5919-4301-5FDEF7DB4D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최소한의 중복을 피하고 효율적으로 이용할 수 있는 데이터</a:t>
            </a:r>
            <a:endParaRPr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Google Shape;872;p89">
            <a:extLst>
              <a:ext uri="{FF2B5EF4-FFF2-40B4-BE49-F238E27FC236}">
                <a16:creationId xmlns:a16="http://schemas.microsoft.com/office/drawing/2014/main" id="{333FF411-7BF8-D4F2-F2D3-2E3852672AA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공유 데이터</a:t>
            </a:r>
            <a:endParaRPr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Google Shape;873;p89">
            <a:extLst>
              <a:ext uri="{FF2B5EF4-FFF2-40B4-BE49-F238E27FC236}">
                <a16:creationId xmlns:a16="http://schemas.microsoft.com/office/drawing/2014/main" id="{FD37C51C-56ED-CD32-B4CF-B7BDDC89CA1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여러 사용자가 함께 접근하고 이용할 수 있는 공용 데이터</a:t>
            </a:r>
            <a:endParaRPr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Google Shape;874;p89">
            <a:extLst>
              <a:ext uri="{FF2B5EF4-FFF2-40B4-BE49-F238E27FC236}">
                <a16:creationId xmlns:a16="http://schemas.microsoft.com/office/drawing/2014/main" id="{B3F3217C-DE68-A648-8E48-6880D7B2AF4A}"/>
              </a:ext>
            </a:extLst>
          </p:cNvPr>
          <p:cNvSpPr txBox="1">
            <a:spLocks/>
          </p:cNvSpPr>
          <p:nvPr/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운영 데이터</a:t>
            </a:r>
            <a:endParaRPr 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Google Shape;875;p89">
            <a:extLst>
              <a:ext uri="{FF2B5EF4-FFF2-40B4-BE49-F238E27FC236}">
                <a16:creationId xmlns:a16="http://schemas.microsoft.com/office/drawing/2014/main" id="{0A3F67E4-AB93-2317-B82B-A12F5FBF5ACF}"/>
              </a:ext>
            </a:extLst>
          </p:cNvPr>
          <p:cNvSpPr txBox="1">
            <a:spLocks/>
          </p:cNvSpPr>
          <p:nvPr/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주요 기능을 수행하기 위해 필요한 데이터</a:t>
            </a:r>
            <a:endParaRPr 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Google Shape;876;p89">
            <a:extLst>
              <a:ext uri="{FF2B5EF4-FFF2-40B4-BE49-F238E27FC236}">
                <a16:creationId xmlns:a16="http://schemas.microsoft.com/office/drawing/2014/main" id="{CA25243B-9DF5-AE56-B115-B2A42C95D27B}"/>
              </a:ext>
            </a:extLst>
          </p:cNvPr>
          <p:cNvSpPr txBox="1">
            <a:spLocks/>
          </p:cNvSpPr>
          <p:nvPr/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저장 데이터</a:t>
            </a:r>
            <a:endParaRPr 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Google Shape;877;p89">
            <a:extLst>
              <a:ext uri="{FF2B5EF4-FFF2-40B4-BE49-F238E27FC236}">
                <a16:creationId xmlns:a16="http://schemas.microsoft.com/office/drawing/2014/main" id="{34FBDF11-C09C-C8AC-B94F-E7D40194E241}"/>
              </a:ext>
            </a:extLst>
          </p:cNvPr>
          <p:cNvSpPr txBox="1">
            <a:spLocks/>
          </p:cNvSpPr>
          <p:nvPr/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컴퓨터로 접근할 수 있는 저장된 데이터</a:t>
            </a:r>
            <a:endParaRPr 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9" name="Google Shape;894;p89">
            <a:extLst>
              <a:ext uri="{FF2B5EF4-FFF2-40B4-BE49-F238E27FC236}">
                <a16:creationId xmlns:a16="http://schemas.microsoft.com/office/drawing/2014/main" id="{DA66E926-F01A-ECC9-B70B-0C140E12930F}"/>
              </a:ext>
            </a:extLst>
          </p:cNvPr>
          <p:cNvGrpSpPr/>
          <p:nvPr/>
        </p:nvGrpSpPr>
        <p:grpSpPr>
          <a:xfrm>
            <a:off x="6954074" y="3425879"/>
            <a:ext cx="350995" cy="349133"/>
            <a:chOff x="2404875" y="3955825"/>
            <a:chExt cx="296950" cy="295375"/>
          </a:xfrm>
        </p:grpSpPr>
        <p:sp>
          <p:nvSpPr>
            <p:cNvPr id="30" name="Google Shape;895;p89">
              <a:extLst>
                <a:ext uri="{FF2B5EF4-FFF2-40B4-BE49-F238E27FC236}">
                  <a16:creationId xmlns:a16="http://schemas.microsoft.com/office/drawing/2014/main" id="{EA9B0860-B6D2-9EDC-CB97-2D96EA02A57B}"/>
                </a:ext>
              </a:extLst>
            </p:cNvPr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6;p89">
              <a:extLst>
                <a:ext uri="{FF2B5EF4-FFF2-40B4-BE49-F238E27FC236}">
                  <a16:creationId xmlns:a16="http://schemas.microsoft.com/office/drawing/2014/main" id="{145857EF-0B74-BEE0-065B-3AADE6D3BC72}"/>
                </a:ext>
              </a:extLst>
            </p:cNvPr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7;p89">
              <a:extLst>
                <a:ext uri="{FF2B5EF4-FFF2-40B4-BE49-F238E27FC236}">
                  <a16:creationId xmlns:a16="http://schemas.microsoft.com/office/drawing/2014/main" id="{0358AAAB-4658-1A73-2796-2F08125F157B}"/>
                </a:ext>
              </a:extLst>
            </p:cNvPr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8;p89">
              <a:extLst>
                <a:ext uri="{FF2B5EF4-FFF2-40B4-BE49-F238E27FC236}">
                  <a16:creationId xmlns:a16="http://schemas.microsoft.com/office/drawing/2014/main" id="{0618C804-F82E-B59D-2E56-4FDD8990FFA6}"/>
                </a:ext>
              </a:extLst>
            </p:cNvPr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그래픽 39" descr="공유 단색으로 채워진">
            <a:extLst>
              <a:ext uri="{FF2B5EF4-FFF2-40B4-BE49-F238E27FC236}">
                <a16:creationId xmlns:a16="http://schemas.microsoft.com/office/drawing/2014/main" id="{A3E67F43-ECA8-9F24-A7EA-5176416E2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6574" y="1704341"/>
            <a:ext cx="770462" cy="770462"/>
          </a:xfrm>
          <a:prstGeom prst="rect">
            <a:avLst/>
          </a:prstGeom>
        </p:spPr>
      </p:pic>
      <p:pic>
        <p:nvPicPr>
          <p:cNvPr id="42" name="그래픽 41" descr="클라우드에서 다운로드 단색으로 채워진">
            <a:extLst>
              <a:ext uri="{FF2B5EF4-FFF2-40B4-BE49-F238E27FC236}">
                <a16:creationId xmlns:a16="http://schemas.microsoft.com/office/drawing/2014/main" id="{0236AA47-0A95-7EFE-B45C-09989CF33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0881" y="1886575"/>
            <a:ext cx="538072" cy="538072"/>
          </a:xfrm>
          <a:prstGeom prst="rect">
            <a:avLst/>
          </a:prstGeom>
        </p:spPr>
      </p:pic>
      <p:pic>
        <p:nvPicPr>
          <p:cNvPr id="44" name="그래픽 43" descr="디스크 단색으로 채워진">
            <a:extLst>
              <a:ext uri="{FF2B5EF4-FFF2-40B4-BE49-F238E27FC236}">
                <a16:creationId xmlns:a16="http://schemas.microsoft.com/office/drawing/2014/main" id="{C29F4D57-DFF1-12F2-9008-2EA83DAB4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586310" y="3304569"/>
            <a:ext cx="610990" cy="6109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b="1" dirty="0"/>
              <a:t>실행 결과 확인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CD4CDF-3CD1-235F-3ACA-60362BE9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240"/>
            <a:ext cx="9144000" cy="35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91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b="1" dirty="0"/>
              <a:t>실행 결과 확인</a:t>
            </a:r>
            <a:endParaRPr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D3423-027E-E5BB-4C2F-55CE546F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432"/>
            <a:ext cx="9144000" cy="35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02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b="1" dirty="0"/>
              <a:t>실행 결과 확인</a:t>
            </a:r>
            <a:endParaRPr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85156E-FE7F-C2CF-3BAB-07F98D1C7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643"/>
            <a:ext cx="9144000" cy="2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36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ctrTitle"/>
          </p:nvPr>
        </p:nvSpPr>
        <p:spPr>
          <a:xfrm>
            <a:off x="1039950" y="1886784"/>
            <a:ext cx="7064100" cy="1369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감사합니다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3576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4162874" y="2438426"/>
            <a:ext cx="2920678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Amazon RDS</a:t>
            </a: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altLang="ko-KR" b="1" dirty="0"/>
              <a:t>Amazon RDS</a:t>
            </a:r>
            <a:endParaRPr b="1" dirty="0"/>
          </a:p>
        </p:txBody>
      </p:sp>
      <p:sp>
        <p:nvSpPr>
          <p:cNvPr id="41" name="Google Shape;581;p71">
            <a:extLst>
              <a:ext uri="{FF2B5EF4-FFF2-40B4-BE49-F238E27FC236}">
                <a16:creationId xmlns:a16="http://schemas.microsoft.com/office/drawing/2014/main" id="{BAFB1292-DA17-6A05-1F32-8A3A806A6A3D}"/>
              </a:ext>
            </a:extLst>
          </p:cNvPr>
          <p:cNvSpPr txBox="1"/>
          <p:nvPr/>
        </p:nvSpPr>
        <p:spPr>
          <a:xfrm>
            <a:off x="67153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ontserrat"/>
                <a:sym typeface="Montserrat"/>
              </a:rPr>
              <a:t>엔드포인트</a:t>
            </a:r>
            <a:r>
              <a:rPr lang="ko-KR" altLang="en-US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ontserrat"/>
                <a:sym typeface="Montserrat"/>
              </a:rPr>
              <a:t> 이용하여 연결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ontserrat"/>
              <a:sym typeface="Montserrat"/>
            </a:endParaRPr>
          </a:p>
        </p:txBody>
      </p:sp>
      <p:sp>
        <p:nvSpPr>
          <p:cNvPr id="42" name="Google Shape;582;p71">
            <a:extLst>
              <a:ext uri="{FF2B5EF4-FFF2-40B4-BE49-F238E27FC236}">
                <a16:creationId xmlns:a16="http://schemas.microsoft.com/office/drawing/2014/main" id="{1059246C-9CE5-A1AF-36D4-E3CF8B16CB39}"/>
              </a:ext>
            </a:extLst>
          </p:cNvPr>
          <p:cNvSpPr txBox="1"/>
          <p:nvPr/>
        </p:nvSpPr>
        <p:spPr>
          <a:xfrm>
            <a:off x="27251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Lato"/>
                <a:sym typeface="Lato"/>
              </a:rPr>
              <a:t>RDS DB </a:t>
            </a:r>
            <a:r>
              <a:rPr lang="ko-KR" altLang="en-US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Lato"/>
                <a:sym typeface="Lato"/>
              </a:rPr>
              <a:t>생성</a:t>
            </a:r>
            <a:endParaRPr sz="20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Lato"/>
              <a:sym typeface="Lato"/>
            </a:endParaRPr>
          </a:p>
        </p:txBody>
      </p:sp>
      <p:sp>
        <p:nvSpPr>
          <p:cNvPr id="43" name="Google Shape;583;p71">
            <a:extLst>
              <a:ext uri="{FF2B5EF4-FFF2-40B4-BE49-F238E27FC236}">
                <a16:creationId xmlns:a16="http://schemas.microsoft.com/office/drawing/2014/main" id="{0C0C9FB0-7335-28E1-13D5-84A9C0AE4A96}"/>
              </a:ext>
            </a:extLst>
          </p:cNvPr>
          <p:cNvSpPr txBox="1"/>
          <p:nvPr/>
        </p:nvSpPr>
        <p:spPr>
          <a:xfrm>
            <a:off x="4712150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DB </a:t>
            </a:r>
            <a:r>
              <a:rPr lang="ko-KR" altLang="en-US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구축</a:t>
            </a:r>
            <a:endParaRPr sz="24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sp>
        <p:nvSpPr>
          <p:cNvPr id="45" name="Google Shape;585;p71">
            <a:extLst>
              <a:ext uri="{FF2B5EF4-FFF2-40B4-BE49-F238E27FC236}">
                <a16:creationId xmlns:a16="http://schemas.microsoft.com/office/drawing/2014/main" id="{23F92422-685A-F6FE-996E-02D3A6A2F4BD}"/>
              </a:ext>
            </a:extLst>
          </p:cNvPr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EC2 </a:t>
            </a:r>
            <a:r>
              <a:rPr lang="ko-KR" altLang="en-US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생성</a:t>
            </a:r>
            <a:endParaRPr sz="24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grpSp>
        <p:nvGrpSpPr>
          <p:cNvPr id="47" name="Google Shape;587;p71">
            <a:extLst>
              <a:ext uri="{FF2B5EF4-FFF2-40B4-BE49-F238E27FC236}">
                <a16:creationId xmlns:a16="http://schemas.microsoft.com/office/drawing/2014/main" id="{C475B77D-3F17-4E61-6224-F071179BCBF7}"/>
              </a:ext>
            </a:extLst>
          </p:cNvPr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48" name="Google Shape;588;p71">
              <a:extLst>
                <a:ext uri="{FF2B5EF4-FFF2-40B4-BE49-F238E27FC236}">
                  <a16:creationId xmlns:a16="http://schemas.microsoft.com/office/drawing/2014/main" id="{A49B189B-7981-1241-E9FD-547B06DDFEB2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591;p71">
              <a:extLst>
                <a:ext uri="{FF2B5EF4-FFF2-40B4-BE49-F238E27FC236}">
                  <a16:creationId xmlns:a16="http://schemas.microsoft.com/office/drawing/2014/main" id="{7BEA11B9-9FC3-21DC-5A23-F0247FF6D853}"/>
                </a:ext>
              </a:extLst>
            </p:cNvPr>
            <p:cNvCxnSpPr>
              <a:stCxn id="52" idx="3"/>
              <a:endCxn id="53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93;p71">
              <a:extLst>
                <a:ext uri="{FF2B5EF4-FFF2-40B4-BE49-F238E27FC236}">
                  <a16:creationId xmlns:a16="http://schemas.microsoft.com/office/drawing/2014/main" id="{53692A7A-0348-B4D5-B675-E8607E789B5F}"/>
                </a:ext>
              </a:extLst>
            </p:cNvPr>
            <p:cNvCxnSpPr>
              <a:stCxn id="53" idx="3"/>
              <a:endCxn id="54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" name="Google Shape;589;p71">
              <a:extLst>
                <a:ext uri="{FF2B5EF4-FFF2-40B4-BE49-F238E27FC236}">
                  <a16:creationId xmlns:a16="http://schemas.microsoft.com/office/drawing/2014/main" id="{A55AA10F-7859-749B-1727-2324D556205E}"/>
                </a:ext>
              </a:extLst>
            </p:cNvPr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52" name="Google Shape;590;p71">
              <a:extLst>
                <a:ext uri="{FF2B5EF4-FFF2-40B4-BE49-F238E27FC236}">
                  <a16:creationId xmlns:a16="http://schemas.microsoft.com/office/drawing/2014/main" id="{FF1DDD11-E908-443D-0D0E-8B5C91A36E07}"/>
                </a:ext>
              </a:extLst>
            </p:cNvPr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53" name="Google Shape;592;p71">
              <a:extLst>
                <a:ext uri="{FF2B5EF4-FFF2-40B4-BE49-F238E27FC236}">
                  <a16:creationId xmlns:a16="http://schemas.microsoft.com/office/drawing/2014/main" id="{BF7C6412-8972-D264-E598-CD7D7FD74D68}"/>
                </a:ext>
              </a:extLst>
            </p:cNvPr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54" name="Google Shape;594;p71">
              <a:extLst>
                <a:ext uri="{FF2B5EF4-FFF2-40B4-BE49-F238E27FC236}">
                  <a16:creationId xmlns:a16="http://schemas.microsoft.com/office/drawing/2014/main" id="{31D00441-A69D-4420-5CA8-A04671C62E28}"/>
                </a:ext>
              </a:extLst>
            </p:cNvPr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55" name="Google Shape;595;p71">
            <a:extLst>
              <a:ext uri="{FF2B5EF4-FFF2-40B4-BE49-F238E27FC236}">
                <a16:creationId xmlns:a16="http://schemas.microsoft.com/office/drawing/2014/main" id="{6B615B32-59D4-A2B2-81C4-9DB6F9016732}"/>
              </a:ext>
            </a:extLst>
          </p:cNvPr>
          <p:cNvSpPr txBox="1"/>
          <p:nvPr/>
        </p:nvSpPr>
        <p:spPr>
          <a:xfrm>
            <a:off x="2725175" y="15405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" name="Google Shape;596;p71">
            <a:extLst>
              <a:ext uri="{FF2B5EF4-FFF2-40B4-BE49-F238E27FC236}">
                <a16:creationId xmlns:a16="http://schemas.microsoft.com/office/drawing/2014/main" id="{6AD72E5F-ACDA-D7C8-FAB8-0D281A2AC0FE}"/>
              </a:ext>
            </a:extLst>
          </p:cNvPr>
          <p:cNvSpPr txBox="1"/>
          <p:nvPr/>
        </p:nvSpPr>
        <p:spPr>
          <a:xfrm>
            <a:off x="6715375" y="15590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</p:spTree>
    <p:extLst>
      <p:ext uri="{BB962C8B-B14F-4D97-AF65-F5344CB8AC3E}">
        <p14:creationId xmlns:p14="http://schemas.microsoft.com/office/powerpoint/2010/main" val="43303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altLang="ko-KR" b="1" dirty="0"/>
              <a:t>Amazon RDS </a:t>
            </a:r>
            <a:r>
              <a:rPr lang="ko-KR" altLang="en-US" b="1" dirty="0"/>
              <a:t>특징 및 장점</a:t>
            </a:r>
            <a:endParaRPr b="1" dirty="0"/>
          </a:p>
        </p:txBody>
      </p:sp>
      <p:sp>
        <p:nvSpPr>
          <p:cNvPr id="3" name="Google Shape;870;p89">
            <a:extLst>
              <a:ext uri="{FF2B5EF4-FFF2-40B4-BE49-F238E27FC236}">
                <a16:creationId xmlns:a16="http://schemas.microsoft.com/office/drawing/2014/main" id="{C99C429C-09D9-7C8F-8291-1974D3CCB7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20828" y="1932023"/>
            <a:ext cx="2244159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ko-KR" altLang="en-US" sz="2000" b="1" dirty="0"/>
              <a:t>확장성 및 가용성</a:t>
            </a:r>
            <a:endParaRPr lang="en-US" altLang="ko-KR" sz="2000" b="1" dirty="0"/>
          </a:p>
        </p:txBody>
      </p:sp>
      <p:sp>
        <p:nvSpPr>
          <p:cNvPr id="5" name="Google Shape;872;p89">
            <a:extLst>
              <a:ext uri="{FF2B5EF4-FFF2-40B4-BE49-F238E27FC236}">
                <a16:creationId xmlns:a16="http://schemas.microsoft.com/office/drawing/2014/main" id="{6208FBD2-6318-A86B-08B8-577D65F1237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316934" y="1922446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/>
              <a:t>관리 부담 감소</a:t>
            </a:r>
            <a:endParaRPr sz="2000" b="1" dirty="0"/>
          </a:p>
        </p:txBody>
      </p:sp>
      <p:grpSp>
        <p:nvGrpSpPr>
          <p:cNvPr id="11" name="Google Shape;878;p89">
            <a:extLst>
              <a:ext uri="{FF2B5EF4-FFF2-40B4-BE49-F238E27FC236}">
                <a16:creationId xmlns:a16="http://schemas.microsoft.com/office/drawing/2014/main" id="{51CD032C-7B06-3F87-40AF-4EDB618D49AC}"/>
              </a:ext>
            </a:extLst>
          </p:cNvPr>
          <p:cNvGrpSpPr/>
          <p:nvPr/>
        </p:nvGrpSpPr>
        <p:grpSpPr>
          <a:xfrm>
            <a:off x="1760579" y="1978680"/>
            <a:ext cx="367261" cy="364686"/>
            <a:chOff x="-64781025" y="3361050"/>
            <a:chExt cx="317425" cy="315200"/>
          </a:xfrm>
        </p:grpSpPr>
        <p:sp>
          <p:nvSpPr>
            <p:cNvPr id="12" name="Google Shape;879;p89">
              <a:extLst>
                <a:ext uri="{FF2B5EF4-FFF2-40B4-BE49-F238E27FC236}">
                  <a16:creationId xmlns:a16="http://schemas.microsoft.com/office/drawing/2014/main" id="{87D6A23D-072C-8D9D-44CB-618F33EACBDF}"/>
                </a:ext>
              </a:extLst>
            </p:cNvPr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880;p89">
              <a:extLst>
                <a:ext uri="{FF2B5EF4-FFF2-40B4-BE49-F238E27FC236}">
                  <a16:creationId xmlns:a16="http://schemas.microsoft.com/office/drawing/2014/main" id="{BEDFE9F6-9E05-96C3-D8F9-EBC212DA0530}"/>
                </a:ext>
              </a:extLst>
            </p:cNvPr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1;p89">
              <a:extLst>
                <a:ext uri="{FF2B5EF4-FFF2-40B4-BE49-F238E27FC236}">
                  <a16:creationId xmlns:a16="http://schemas.microsoft.com/office/drawing/2014/main" id="{3B079D94-2342-D16F-1407-61FFFC4E3EAD}"/>
                </a:ext>
              </a:extLst>
            </p:cNvPr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2;p89">
              <a:extLst>
                <a:ext uri="{FF2B5EF4-FFF2-40B4-BE49-F238E27FC236}">
                  <a16:creationId xmlns:a16="http://schemas.microsoft.com/office/drawing/2014/main" id="{AF84702A-CBED-42EC-F8D1-54F917CC6263}"/>
                </a:ext>
              </a:extLst>
            </p:cNvPr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883;p89">
            <a:extLst>
              <a:ext uri="{FF2B5EF4-FFF2-40B4-BE49-F238E27FC236}">
                <a16:creationId xmlns:a16="http://schemas.microsoft.com/office/drawing/2014/main" id="{017C8279-600D-4F60-7365-B19ABCD3F0D2}"/>
              </a:ext>
            </a:extLst>
          </p:cNvPr>
          <p:cNvGrpSpPr/>
          <p:nvPr/>
        </p:nvGrpSpPr>
        <p:grpSpPr>
          <a:xfrm>
            <a:off x="1764217" y="3417722"/>
            <a:ext cx="359972" cy="365467"/>
            <a:chOff x="-59400775" y="4084200"/>
            <a:chExt cx="311125" cy="315875"/>
          </a:xfrm>
        </p:grpSpPr>
        <p:sp>
          <p:nvSpPr>
            <p:cNvPr id="17" name="Google Shape;884;p89">
              <a:extLst>
                <a:ext uri="{FF2B5EF4-FFF2-40B4-BE49-F238E27FC236}">
                  <a16:creationId xmlns:a16="http://schemas.microsoft.com/office/drawing/2014/main" id="{CE840D68-AB36-5DB3-E020-C10045771A14}"/>
                </a:ext>
              </a:extLst>
            </p:cNvPr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5;p89">
              <a:extLst>
                <a:ext uri="{FF2B5EF4-FFF2-40B4-BE49-F238E27FC236}">
                  <a16:creationId xmlns:a16="http://schemas.microsoft.com/office/drawing/2014/main" id="{E0041384-EE63-3F8D-F5C4-67F454356721}"/>
                </a:ext>
              </a:extLst>
            </p:cNvPr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6;p89">
              <a:extLst>
                <a:ext uri="{FF2B5EF4-FFF2-40B4-BE49-F238E27FC236}">
                  <a16:creationId xmlns:a16="http://schemas.microsoft.com/office/drawing/2014/main" id="{3CEF6425-AA46-EEB4-3D1A-08477DE33004}"/>
                </a:ext>
              </a:extLst>
            </p:cNvPr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7;p89">
              <a:extLst>
                <a:ext uri="{FF2B5EF4-FFF2-40B4-BE49-F238E27FC236}">
                  <a16:creationId xmlns:a16="http://schemas.microsoft.com/office/drawing/2014/main" id="{B16DB975-B7DE-00AB-9665-8FAC8968775C}"/>
                </a:ext>
              </a:extLst>
            </p:cNvPr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8;p89">
              <a:extLst>
                <a:ext uri="{FF2B5EF4-FFF2-40B4-BE49-F238E27FC236}">
                  <a16:creationId xmlns:a16="http://schemas.microsoft.com/office/drawing/2014/main" id="{D36DFDA8-8BAE-4BBD-10C0-973F61A6B6E2}"/>
                </a:ext>
              </a:extLst>
            </p:cNvPr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9;p89">
              <a:extLst>
                <a:ext uri="{FF2B5EF4-FFF2-40B4-BE49-F238E27FC236}">
                  <a16:creationId xmlns:a16="http://schemas.microsoft.com/office/drawing/2014/main" id="{4AC1D565-4515-3880-8E04-0A8EA65F5107}"/>
                </a:ext>
              </a:extLst>
            </p:cNvPr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890;p89">
            <a:extLst>
              <a:ext uri="{FF2B5EF4-FFF2-40B4-BE49-F238E27FC236}">
                <a16:creationId xmlns:a16="http://schemas.microsoft.com/office/drawing/2014/main" id="{ADA41A27-E242-0992-F160-519A2D807308}"/>
              </a:ext>
            </a:extLst>
          </p:cNvPr>
          <p:cNvGrpSpPr/>
          <p:nvPr/>
        </p:nvGrpSpPr>
        <p:grpSpPr>
          <a:xfrm>
            <a:off x="6954081" y="1986679"/>
            <a:ext cx="307231" cy="348690"/>
            <a:chOff x="2423775" y="3226875"/>
            <a:chExt cx="259925" cy="295000"/>
          </a:xfrm>
        </p:grpSpPr>
        <p:sp>
          <p:nvSpPr>
            <p:cNvPr id="24" name="Google Shape;891;p89">
              <a:extLst>
                <a:ext uri="{FF2B5EF4-FFF2-40B4-BE49-F238E27FC236}">
                  <a16:creationId xmlns:a16="http://schemas.microsoft.com/office/drawing/2014/main" id="{884F2A48-4A4F-C2D4-7BCB-38F8603144FC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2;p89">
              <a:extLst>
                <a:ext uri="{FF2B5EF4-FFF2-40B4-BE49-F238E27FC236}">
                  <a16:creationId xmlns:a16="http://schemas.microsoft.com/office/drawing/2014/main" id="{F734374A-21CF-3CD3-E9B5-6C2F9CC8ECFA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93;p89">
              <a:extLst>
                <a:ext uri="{FF2B5EF4-FFF2-40B4-BE49-F238E27FC236}">
                  <a16:creationId xmlns:a16="http://schemas.microsoft.com/office/drawing/2014/main" id="{E6B718FA-28E1-2C93-5907-334F41488005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894;p89">
            <a:extLst>
              <a:ext uri="{FF2B5EF4-FFF2-40B4-BE49-F238E27FC236}">
                <a16:creationId xmlns:a16="http://schemas.microsoft.com/office/drawing/2014/main" id="{320697EA-E843-31C5-4469-774B7D045A6A}"/>
              </a:ext>
            </a:extLst>
          </p:cNvPr>
          <p:cNvGrpSpPr/>
          <p:nvPr/>
        </p:nvGrpSpPr>
        <p:grpSpPr>
          <a:xfrm>
            <a:off x="6954074" y="3425879"/>
            <a:ext cx="350995" cy="349133"/>
            <a:chOff x="2404875" y="3955825"/>
            <a:chExt cx="296950" cy="295375"/>
          </a:xfrm>
        </p:grpSpPr>
        <p:sp>
          <p:nvSpPr>
            <p:cNvPr id="28" name="Google Shape;895;p89">
              <a:extLst>
                <a:ext uri="{FF2B5EF4-FFF2-40B4-BE49-F238E27FC236}">
                  <a16:creationId xmlns:a16="http://schemas.microsoft.com/office/drawing/2014/main" id="{B57C837A-7493-B290-EF0F-132824904982}"/>
                </a:ext>
              </a:extLst>
            </p:cNvPr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6;p89">
              <a:extLst>
                <a:ext uri="{FF2B5EF4-FFF2-40B4-BE49-F238E27FC236}">
                  <a16:creationId xmlns:a16="http://schemas.microsoft.com/office/drawing/2014/main" id="{C87B057E-7636-68A1-CD20-A709F6987491}"/>
                </a:ext>
              </a:extLst>
            </p:cNvPr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7;p89">
              <a:extLst>
                <a:ext uri="{FF2B5EF4-FFF2-40B4-BE49-F238E27FC236}">
                  <a16:creationId xmlns:a16="http://schemas.microsoft.com/office/drawing/2014/main" id="{5E5B77FE-01DC-E2F1-78E9-7A4B6363AD53}"/>
                </a:ext>
              </a:extLst>
            </p:cNvPr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8;p89">
              <a:extLst>
                <a:ext uri="{FF2B5EF4-FFF2-40B4-BE49-F238E27FC236}">
                  <a16:creationId xmlns:a16="http://schemas.microsoft.com/office/drawing/2014/main" id="{3755C216-D832-9F3F-E86F-2B250389FD89}"/>
                </a:ext>
              </a:extLst>
            </p:cNvPr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872;p89">
            <a:extLst>
              <a:ext uri="{FF2B5EF4-FFF2-40B4-BE49-F238E27FC236}">
                <a16:creationId xmlns:a16="http://schemas.microsoft.com/office/drawing/2014/main" id="{F356898E-97EF-36CB-A3BB-E97F44D3EEAC}"/>
              </a:ext>
            </a:extLst>
          </p:cNvPr>
          <p:cNvSpPr txBox="1">
            <a:spLocks/>
          </p:cNvSpPr>
          <p:nvPr/>
        </p:nvSpPr>
        <p:spPr>
          <a:xfrm>
            <a:off x="2316934" y="3452219"/>
            <a:ext cx="2014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ko-KR" altLang="en-US" sz="2000" b="1" dirty="0"/>
              <a:t>보안 및 내구성</a:t>
            </a:r>
          </a:p>
        </p:txBody>
      </p:sp>
      <p:sp>
        <p:nvSpPr>
          <p:cNvPr id="33" name="Google Shape;870;p89">
            <a:extLst>
              <a:ext uri="{FF2B5EF4-FFF2-40B4-BE49-F238E27FC236}">
                <a16:creationId xmlns:a16="http://schemas.microsoft.com/office/drawing/2014/main" id="{016A4B56-65F8-A68B-71A9-87EB375E1236}"/>
              </a:ext>
            </a:extLst>
          </p:cNvPr>
          <p:cNvSpPr txBox="1">
            <a:spLocks/>
          </p:cNvSpPr>
          <p:nvPr/>
        </p:nvSpPr>
        <p:spPr>
          <a:xfrm>
            <a:off x="4618044" y="3418012"/>
            <a:ext cx="215418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r"/>
            <a:r>
              <a:rPr lang="ko-KR" altLang="en-US" sz="2000" b="1" dirty="0"/>
              <a:t>관리 및 비용 효율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88475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/>
              <a:t>관리 부담 감소</a:t>
            </a:r>
          </a:p>
        </p:txBody>
      </p:sp>
      <p:sp>
        <p:nvSpPr>
          <p:cNvPr id="5" name="Google Shape;851;p87">
            <a:extLst>
              <a:ext uri="{FF2B5EF4-FFF2-40B4-BE49-F238E27FC236}">
                <a16:creationId xmlns:a16="http://schemas.microsoft.com/office/drawing/2014/main" id="{B9C30235-BA8C-379A-9491-2916BF345D0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90700" y="2801412"/>
            <a:ext cx="2726874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최신 패치를 통해 배포를 지원하는 관계형 데이터 베이스 소프트웨어가 최신 상태로 유지</a:t>
            </a:r>
            <a:endParaRPr lang="en-US" altLang="ko-KR" sz="14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sp>
        <p:nvSpPr>
          <p:cNvPr id="7" name="Google Shape;853;p87">
            <a:extLst>
              <a:ext uri="{FF2B5EF4-FFF2-40B4-BE49-F238E27FC236}">
                <a16:creationId xmlns:a16="http://schemas.microsoft.com/office/drawing/2014/main" id="{23E54006-9A3D-A0E8-5749-615221821A9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72664" y="2802786"/>
            <a:ext cx="2779933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AMC, RDS </a:t>
            </a:r>
            <a:r>
              <a:rPr lang="ko-KR" altLang="en-US" sz="1400" dirty="0" err="1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명령줄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 인터페이스 또는 </a:t>
            </a: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API 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호출을 통해 프로덕션용 관계형 데이터베이스의 성능 활용 가능</a:t>
            </a:r>
          </a:p>
        </p:txBody>
      </p:sp>
      <p:sp>
        <p:nvSpPr>
          <p:cNvPr id="9" name="Google Shape;855;p87">
            <a:extLst>
              <a:ext uri="{FF2B5EF4-FFF2-40B4-BE49-F238E27FC236}">
                <a16:creationId xmlns:a16="http://schemas.microsoft.com/office/drawing/2014/main" id="{A16B6671-872E-83CE-232D-F855773620A8}"/>
              </a:ext>
            </a:extLst>
          </p:cNvPr>
          <p:cNvSpPr txBox="1">
            <a:spLocks/>
          </p:cNvSpPr>
          <p:nvPr/>
        </p:nvSpPr>
        <p:spPr>
          <a:xfrm>
            <a:off x="5913119" y="2809569"/>
            <a:ext cx="2726055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Amazon RDS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에서는 데이터베이스 인스턴스의 구성과 사용 지표를 분석하여 모범 사례 지침을 제공</a:t>
            </a:r>
          </a:p>
        </p:txBody>
      </p:sp>
      <p:sp>
        <p:nvSpPr>
          <p:cNvPr id="10" name="Google Shape;856;p87">
            <a:extLst>
              <a:ext uri="{FF2B5EF4-FFF2-40B4-BE49-F238E27FC236}">
                <a16:creationId xmlns:a16="http://schemas.microsoft.com/office/drawing/2014/main" id="{6FDD0117-5606-4720-2353-BA15B9EC86C2}"/>
              </a:ext>
            </a:extLst>
          </p:cNvPr>
          <p:cNvSpPr txBox="1"/>
          <p:nvPr/>
        </p:nvSpPr>
        <p:spPr>
          <a:xfrm>
            <a:off x="754931" y="1961769"/>
            <a:ext cx="20154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사용 편의성</a:t>
            </a:r>
            <a:endParaRPr sz="24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" name="Google Shape;857;p87">
            <a:extLst>
              <a:ext uri="{FF2B5EF4-FFF2-40B4-BE49-F238E27FC236}">
                <a16:creationId xmlns:a16="http://schemas.microsoft.com/office/drawing/2014/main" id="{2EE628EB-B184-05ED-9017-7C8C9BFBBE83}"/>
              </a:ext>
            </a:extLst>
          </p:cNvPr>
          <p:cNvSpPr txBox="1"/>
          <p:nvPr/>
        </p:nvSpPr>
        <p:spPr>
          <a:xfrm>
            <a:off x="2938542" y="1961769"/>
            <a:ext cx="2951699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자동 소프트웨어 패치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" name="Google Shape;858;p87">
            <a:extLst>
              <a:ext uri="{FF2B5EF4-FFF2-40B4-BE49-F238E27FC236}">
                <a16:creationId xmlns:a16="http://schemas.microsoft.com/office/drawing/2014/main" id="{7D464E3B-F6B0-6730-C95B-B43A4FF21C53}"/>
              </a:ext>
            </a:extLst>
          </p:cNvPr>
          <p:cNvSpPr txBox="1"/>
          <p:nvPr/>
        </p:nvSpPr>
        <p:spPr>
          <a:xfrm>
            <a:off x="6081330" y="1961769"/>
            <a:ext cx="2389632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모범 사례 권장 사항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  <p:extLst>
      <p:ext uri="{BB962C8B-B14F-4D97-AF65-F5344CB8AC3E}">
        <p14:creationId xmlns:p14="http://schemas.microsoft.com/office/powerpoint/2010/main" val="232049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/>
              <a:t>확장성 및 가용성</a:t>
            </a:r>
          </a:p>
        </p:txBody>
      </p:sp>
      <p:sp>
        <p:nvSpPr>
          <p:cNvPr id="5" name="Google Shape;851;p87">
            <a:extLst>
              <a:ext uri="{FF2B5EF4-FFF2-40B4-BE49-F238E27FC236}">
                <a16:creationId xmlns:a16="http://schemas.microsoft.com/office/drawing/2014/main" id="{B9C30235-BA8C-379A-9491-2916BF345D0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90700" y="2801412"/>
            <a:ext cx="2726874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스토리지에 대한 요구가 증가함에 따라 추가 스토리지를 </a:t>
            </a:r>
            <a:r>
              <a:rPr lang="ko-KR" altLang="en-US" sz="1400" dirty="0" err="1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프로비저닝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 가능</a:t>
            </a:r>
            <a:r>
              <a:rPr lang="ko-KR" altLang="en-US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하며</a:t>
            </a:r>
            <a:r>
              <a:rPr lang="en-US" altLang="ko-KR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 가동 중단없이 즉시 스토리지 확장 가능</a:t>
            </a:r>
            <a:endParaRPr lang="en-US" altLang="ko-KR" sz="14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sp>
        <p:nvSpPr>
          <p:cNvPr id="7" name="Google Shape;853;p87">
            <a:extLst>
              <a:ext uri="{FF2B5EF4-FFF2-40B4-BE49-F238E27FC236}">
                <a16:creationId xmlns:a16="http://schemas.microsoft.com/office/drawing/2014/main" id="{23E54006-9A3D-A0E8-5749-615221821A9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72664" y="2802786"/>
            <a:ext cx="2779933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배포에 사용할 컴퓨팅 및 메모리 리소스를 최대 </a:t>
            </a: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vCPU32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개와 </a:t>
            </a: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RAM 244GB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의 범위 내에서 확장하거나 축소 가능</a:t>
            </a:r>
          </a:p>
        </p:txBody>
      </p:sp>
      <p:sp>
        <p:nvSpPr>
          <p:cNvPr id="9" name="Google Shape;855;p87">
            <a:extLst>
              <a:ext uri="{FF2B5EF4-FFF2-40B4-BE49-F238E27FC236}">
                <a16:creationId xmlns:a16="http://schemas.microsoft.com/office/drawing/2014/main" id="{A16B6671-872E-83CE-232D-F855773620A8}"/>
              </a:ext>
            </a:extLst>
          </p:cNvPr>
          <p:cNvSpPr txBox="1">
            <a:spLocks/>
          </p:cNvSpPr>
          <p:nvPr/>
        </p:nvSpPr>
        <p:spPr>
          <a:xfrm>
            <a:off x="5895860" y="2809569"/>
            <a:ext cx="2974849" cy="1384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Amazon S3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에 저장된 인스턴스에 대해 사용자가 시작하는 백업으로서 명시적으로 삭제될 때까지 보관</a:t>
            </a: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. 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원하는 경우 언제든 데이터베이스 스냅샷으로 새 인스턴스 생성 가능</a:t>
            </a:r>
          </a:p>
        </p:txBody>
      </p:sp>
      <p:sp>
        <p:nvSpPr>
          <p:cNvPr id="10" name="Google Shape;856;p87">
            <a:extLst>
              <a:ext uri="{FF2B5EF4-FFF2-40B4-BE49-F238E27FC236}">
                <a16:creationId xmlns:a16="http://schemas.microsoft.com/office/drawing/2014/main" id="{6FDD0117-5606-4720-2353-BA15B9EC86C2}"/>
              </a:ext>
            </a:extLst>
          </p:cNvPr>
          <p:cNvSpPr txBox="1"/>
          <p:nvPr/>
        </p:nvSpPr>
        <p:spPr>
          <a:xfrm>
            <a:off x="754931" y="1961769"/>
            <a:ext cx="20154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즉각적인 컴퓨팅 규모 조정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" name="Google Shape;857;p87">
            <a:extLst>
              <a:ext uri="{FF2B5EF4-FFF2-40B4-BE49-F238E27FC236}">
                <a16:creationId xmlns:a16="http://schemas.microsoft.com/office/drawing/2014/main" id="{2EE628EB-B184-05ED-9017-7C8C9BFBBE83}"/>
              </a:ext>
            </a:extLst>
          </p:cNvPr>
          <p:cNvSpPr txBox="1"/>
          <p:nvPr/>
        </p:nvSpPr>
        <p:spPr>
          <a:xfrm>
            <a:off x="3230883" y="1961769"/>
            <a:ext cx="2468182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간편한 스토리지 규모 조정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" name="Google Shape;858;p87">
            <a:extLst>
              <a:ext uri="{FF2B5EF4-FFF2-40B4-BE49-F238E27FC236}">
                <a16:creationId xmlns:a16="http://schemas.microsoft.com/office/drawing/2014/main" id="{7D464E3B-F6B0-6730-C95B-B43A4FF21C53}"/>
              </a:ext>
            </a:extLst>
          </p:cNvPr>
          <p:cNvSpPr txBox="1"/>
          <p:nvPr/>
        </p:nvSpPr>
        <p:spPr>
          <a:xfrm>
            <a:off x="6081330" y="1961769"/>
            <a:ext cx="2389632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데이터베이스 스냅샷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  <p:extLst>
      <p:ext uri="{BB962C8B-B14F-4D97-AF65-F5344CB8AC3E}">
        <p14:creationId xmlns:p14="http://schemas.microsoft.com/office/powerpoint/2010/main" val="1445482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504</Words>
  <Application>Microsoft Office PowerPoint</Application>
  <PresentationFormat>화면 슬라이드 쇼(16:9)</PresentationFormat>
  <Paragraphs>107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Noto Sans KR Black</vt:lpstr>
      <vt:lpstr>Noto Sans KR</vt:lpstr>
      <vt:lpstr>Montserrat</vt:lpstr>
      <vt:lpstr>Vidaloka</vt:lpstr>
      <vt:lpstr>Merriweather</vt:lpstr>
      <vt:lpstr>Arial</vt:lpstr>
      <vt:lpstr>Minimalist Business Slides by Slidesgo</vt:lpstr>
      <vt:lpstr>Amazon RDS</vt:lpstr>
      <vt:lpstr>목차</vt:lpstr>
      <vt:lpstr>데이터 베이스</vt:lpstr>
      <vt:lpstr>데이터 베이스 특징</vt:lpstr>
      <vt:lpstr>Amazon RDS</vt:lpstr>
      <vt:lpstr>Amazon RDS</vt:lpstr>
      <vt:lpstr>Amazon RDS 특징 및 장점</vt:lpstr>
      <vt:lpstr>관리 부담 감소</vt:lpstr>
      <vt:lpstr>확장성 및 가용성</vt:lpstr>
      <vt:lpstr>보안 및 내구성</vt:lpstr>
      <vt:lpstr>관리 및 비용 효율</vt:lpstr>
      <vt:lpstr>Amazon RDS 활용 사례</vt:lpstr>
      <vt:lpstr>사례 : 드라마앤컴퍼니</vt:lpstr>
      <vt:lpstr>Amazon RDS 실습</vt:lpstr>
      <vt:lpstr>RDS 생성</vt:lpstr>
      <vt:lpstr>RDS 생성</vt:lpstr>
      <vt:lpstr>MySQL WorkBench 접속</vt:lpstr>
      <vt:lpstr>MySQL WorkBench 접속</vt:lpstr>
      <vt:lpstr>Putty를 사용한  EC2 접속 및 npm, node.js 설치 확인</vt:lpstr>
      <vt:lpstr>Webserver디렉토리 이동 및 Index.js 구현</vt:lpstr>
      <vt:lpstr>Backend 구현</vt:lpstr>
      <vt:lpstr>Backend 작동 확인</vt:lpstr>
      <vt:lpstr>데이터베이스에 들어갈 영화 정보</vt:lpstr>
      <vt:lpstr>영화정보 API 구현</vt:lpstr>
      <vt:lpstr>영화 정보 API 확인</vt:lpstr>
      <vt:lpstr>Frontend 관련 라이브러리 설치</vt:lpstr>
      <vt:lpstr>Frontend와 Backend 연동 및 axios 추가</vt:lpstr>
      <vt:lpstr>Vue 웹페이지 구현</vt:lpstr>
      <vt:lpstr>Vue 웹페이지 구현</vt:lpstr>
      <vt:lpstr>IndexPage와 ShowPage를 Router에 연결</vt:lpstr>
      <vt:lpstr>FrontEnd서버 확인</vt:lpstr>
      <vt:lpstr>S3 버킷 생성</vt:lpstr>
      <vt:lpstr>S3 버킷 생성</vt:lpstr>
      <vt:lpstr>S3 버킷에 파일 업로드</vt:lpstr>
      <vt:lpstr>RDS 파라미터 확인</vt:lpstr>
      <vt:lpstr>MySQL WorkBench를 활용한 데이터베이스 추가</vt:lpstr>
      <vt:lpstr>Backend디렉토리의 movies.js파일 수정</vt:lpstr>
      <vt:lpstr>dbconfig.js 파일 생성</vt:lpstr>
      <vt:lpstr>Frontend와 Backend 동시 실행</vt:lpstr>
      <vt:lpstr>실행 결과 확인</vt:lpstr>
      <vt:lpstr>실행 결과 확인</vt:lpstr>
      <vt:lpstr>실행 결과 확인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Slides</dc:title>
  <dc:creator>신경식</dc:creator>
  <cp:lastModifiedBy>신 경식</cp:lastModifiedBy>
  <cp:revision>36</cp:revision>
  <dcterms:modified xsi:type="dcterms:W3CDTF">2022-06-04T07:38:21Z</dcterms:modified>
</cp:coreProperties>
</file>